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11090490" r:id="rId3"/>
    <p:sldId id="11090682" r:id="rId4"/>
    <p:sldId id="11090504" r:id="rId6"/>
  </p:sldIdLst>
  <p:sldSz cx="12192000" cy="6858000"/>
  <p:notesSz cx="6797675" cy="9926320"/>
  <p:custDataLst>
    <p:tags r:id="rId1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a Vida Villanueva" initials="MVV" lastIdx="1" clrIdx="0"/>
  <p:cmAuthor id="7" name="1206988966@qq.com" initials="1" lastIdx="1" clrIdx="2"/>
  <p:cmAuthor id="1" name="Jordan Michael" initials="JM" lastIdx="1" clrIdx="0"/>
  <p:cmAuthor id="8" name="姜伟光" initials="姜" lastIdx="1" clrIdx="0"/>
  <p:cmAuthor id="2" name="作者" initials="A" lastIdx="1" clrIdx="1"/>
  <p:cmAuthor id="9" name="曾译萱" initials="D" lastIdx="1" clrIdx="4"/>
  <p:cmAuthor id="3" name="lenovo" initials="l" lastIdx="6" clrIdx="2"/>
  <p:cmAuthor id="10" name="hehaihua123" initials="h" lastIdx="1" clrIdx="10"/>
  <p:cmAuthor id="4" name="Administrator" initials="A" lastIdx="4" clrIdx="3"/>
  <p:cmAuthor id="5" name="宋洁然" initials="宋" lastIdx="2" clrIdx="1"/>
  <p:cmAuthor id="6" name="ming qiu" initials="m" lastIdx="17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DE5000"/>
    <a:srgbClr val="F9E9E7"/>
    <a:srgbClr val="F3D0CB"/>
    <a:srgbClr val="15C2FF"/>
    <a:srgbClr val="FF9409"/>
    <a:srgbClr val="F9F9F9"/>
    <a:srgbClr val="FDFD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084" autoAdjust="0"/>
    <p:restoredTop sz="80903" autoAdjust="0"/>
  </p:normalViewPr>
  <p:slideViewPr>
    <p:cSldViewPr snapToGrid="0">
      <p:cViewPr varScale="1">
        <p:scale>
          <a:sx n="83" d="100"/>
          <a:sy n="83" d="100"/>
        </p:scale>
        <p:origin x="912" y="7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gs" Target="tags/tag9.xml"/><Relationship Id="rId10" Type="http://schemas.openxmlformats.org/officeDocument/2006/relationships/commentAuthors" Target="commentAuthor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字魂59号-创粗黑" panose="00000500000000000000" pitchFamily="2" charset="-122"/>
                <a:ea typeface="字魂59号-创粗黑" panose="00000500000000000000" pitchFamily="2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字魂59号-创粗黑" panose="00000500000000000000" pitchFamily="2" charset="-122"/>
                <a:ea typeface="字魂59号-创粗黑" panose="00000500000000000000" pitchFamily="2" charset="-122"/>
              </a:defRPr>
            </a:lvl1pPr>
          </a:lstStyle>
          <a:p>
            <a:fld id="{5D13BBE5-0BEA-4494-9BEF-C8C2F48C9E2D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dirty="0"/>
              <a:t>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字魂59号-创粗黑" panose="00000500000000000000" pitchFamily="2" charset="-122"/>
                <a:ea typeface="字魂59号-创粗黑" panose="00000500000000000000" pitchFamily="2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字魂59号-创粗黑" panose="00000500000000000000" pitchFamily="2" charset="-122"/>
                <a:ea typeface="字魂59号-创粗黑" panose="00000500000000000000" pitchFamily="2" charset="-122"/>
              </a:defRPr>
            </a:lvl1pPr>
          </a:lstStyle>
          <a:p>
            <a:fld id="{F1CB8912-F0BA-4AD8-8415-DA1F26BCB09F}" type="slidenum">
              <a:rPr lang="zh-CN" altLang="en-US" smtClean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字魂59号-创粗黑" panose="00000500000000000000" pitchFamily="2" charset="-122"/>
        <a:ea typeface="字魂59号-创粗黑" panose="00000500000000000000" pitchFamily="2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字魂59号-创粗黑" panose="00000500000000000000" pitchFamily="2" charset="-122"/>
        <a:ea typeface="字魂59号-创粗黑" panose="00000500000000000000" pitchFamily="2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字魂59号-创粗黑" panose="00000500000000000000" pitchFamily="2" charset="-122"/>
        <a:ea typeface="字魂59号-创粗黑" panose="00000500000000000000" pitchFamily="2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字魂59号-创粗黑" panose="00000500000000000000" pitchFamily="2" charset="-122"/>
        <a:ea typeface="字魂59号-创粗黑" panose="00000500000000000000" pitchFamily="2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字魂59号-创粗黑" panose="00000500000000000000" pitchFamily="2" charset="-122"/>
        <a:ea typeface="字魂59号-创粗黑" panose="00000500000000000000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C866F-7645-4B2C-AA4F-7F01F792FF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C866F-7645-4B2C-AA4F-7F01F792FF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0">
        <p14:doors dir="vert"/>
      </p:transition>
    </mc:Choice>
    <mc:Fallback>
      <p:transition spd="slow" advTm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0">
        <p14:doors dir="vert"/>
      </p:transition>
    </mc:Choice>
    <mc:Fallback>
      <p:transition spd="slow" advTm="0">
        <p:fade/>
      </p:transition>
    </mc:Fallback>
  </mc:AlternateContent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0">
        <p14:doors dir="vert"/>
      </p:transition>
    </mc:Choice>
    <mc:Fallback>
      <p:transition spd="slow" advTm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扉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0">
        <p14:doors dir="vert"/>
      </p:transition>
    </mc:Choice>
    <mc:Fallback>
      <p:transition spd="slow" advTm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0">
        <p14:doors dir="vert"/>
      </p:transition>
    </mc:Choice>
    <mc:Fallback>
      <p:transition spd="slow" advTm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0">
        <p14:doors dir="vert"/>
      </p:transition>
    </mc:Choice>
    <mc:Fallback>
      <p:transition spd="slow" advTm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with Footer &amp;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0">
        <p14:doors dir="vert"/>
      </p:transition>
    </mc:Choice>
    <mc:Fallback>
      <p:transition spd="slow" advTm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ckup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0">
        <p14:doors dir="vert"/>
      </p:transition>
    </mc:Choice>
    <mc:Fallback>
      <p:transition spd="slow" advTm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ckup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0">
        <p14:doors dir="vert"/>
      </p:transition>
    </mc:Choice>
    <mc:Fallback>
      <p:transition spd="slow" advTm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ckup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0">
        <p14:doors dir="vert"/>
      </p:transition>
    </mc:Choice>
    <mc:Fallback>
      <p:transition spd="slow" advTm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图片占位符 4"/>
          <p:cNvSpPr>
            <a:spLocks noGrp="1"/>
          </p:cNvSpPr>
          <p:nvPr>
            <p:ph type="pic" sz="quarter" idx="10"/>
          </p:nvPr>
        </p:nvSpPr>
        <p:spPr>
          <a:xfrm>
            <a:off x="874713" y="1800665"/>
            <a:ext cx="4628270" cy="3981156"/>
          </a:xfrm>
          <a:custGeom>
            <a:avLst/>
            <a:gdLst>
              <a:gd name="connsiteX0" fmla="*/ 0 w 4628270"/>
              <a:gd name="connsiteY0" fmla="*/ 0 h 3981156"/>
              <a:gd name="connsiteX1" fmla="*/ 4628270 w 4628270"/>
              <a:gd name="connsiteY1" fmla="*/ 0 h 3981156"/>
              <a:gd name="connsiteX2" fmla="*/ 4628270 w 4628270"/>
              <a:gd name="connsiteY2" fmla="*/ 3981156 h 3981156"/>
              <a:gd name="connsiteX3" fmla="*/ 0 w 4628270"/>
              <a:gd name="connsiteY3" fmla="*/ 3981156 h 3981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28270" h="3981156">
                <a:moveTo>
                  <a:pt x="0" y="0"/>
                </a:moveTo>
                <a:lnTo>
                  <a:pt x="4628270" y="0"/>
                </a:lnTo>
                <a:lnTo>
                  <a:pt x="4628270" y="3981156"/>
                </a:lnTo>
                <a:lnTo>
                  <a:pt x="0" y="398115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0">
        <p14:doors dir="vert"/>
      </p:transition>
    </mc:Choice>
    <mc:Fallback>
      <p:transition spd="slow" advTm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图片占位符 10"/>
          <p:cNvSpPr>
            <a:spLocks noGrp="1"/>
          </p:cNvSpPr>
          <p:nvPr>
            <p:ph type="pic" sz="quarter" idx="10"/>
          </p:nvPr>
        </p:nvSpPr>
        <p:spPr>
          <a:xfrm>
            <a:off x="1900894" y="1883657"/>
            <a:ext cx="2480606" cy="2138453"/>
          </a:xfrm>
          <a:custGeom>
            <a:avLst/>
            <a:gdLst>
              <a:gd name="connsiteX0" fmla="*/ 534613 w 2480606"/>
              <a:gd name="connsiteY0" fmla="*/ 0 h 2138453"/>
              <a:gd name="connsiteX1" fmla="*/ 1945993 w 2480606"/>
              <a:gd name="connsiteY1" fmla="*/ 0 h 2138453"/>
              <a:gd name="connsiteX2" fmla="*/ 2480606 w 2480606"/>
              <a:gd name="connsiteY2" fmla="*/ 1069227 h 2138453"/>
              <a:gd name="connsiteX3" fmla="*/ 1945993 w 2480606"/>
              <a:gd name="connsiteY3" fmla="*/ 2138453 h 2138453"/>
              <a:gd name="connsiteX4" fmla="*/ 534613 w 2480606"/>
              <a:gd name="connsiteY4" fmla="*/ 2138453 h 2138453"/>
              <a:gd name="connsiteX5" fmla="*/ 0 w 2480606"/>
              <a:gd name="connsiteY5" fmla="*/ 1069227 h 21384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80606" h="2138453">
                <a:moveTo>
                  <a:pt x="534613" y="0"/>
                </a:moveTo>
                <a:lnTo>
                  <a:pt x="1945993" y="0"/>
                </a:lnTo>
                <a:lnTo>
                  <a:pt x="2480606" y="1069227"/>
                </a:lnTo>
                <a:lnTo>
                  <a:pt x="1945993" y="2138453"/>
                </a:lnTo>
                <a:lnTo>
                  <a:pt x="534613" y="2138453"/>
                </a:lnTo>
                <a:lnTo>
                  <a:pt x="0" y="106922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0" name="图片占位符 9"/>
          <p:cNvSpPr>
            <a:spLocks noGrp="1"/>
          </p:cNvSpPr>
          <p:nvPr>
            <p:ph type="pic" sz="quarter" idx="11"/>
          </p:nvPr>
        </p:nvSpPr>
        <p:spPr>
          <a:xfrm>
            <a:off x="4858407" y="1883657"/>
            <a:ext cx="2480606" cy="2138453"/>
          </a:xfrm>
          <a:custGeom>
            <a:avLst/>
            <a:gdLst>
              <a:gd name="connsiteX0" fmla="*/ 534613 w 2480606"/>
              <a:gd name="connsiteY0" fmla="*/ 0 h 2138453"/>
              <a:gd name="connsiteX1" fmla="*/ 1945993 w 2480606"/>
              <a:gd name="connsiteY1" fmla="*/ 0 h 2138453"/>
              <a:gd name="connsiteX2" fmla="*/ 2480606 w 2480606"/>
              <a:gd name="connsiteY2" fmla="*/ 1069227 h 2138453"/>
              <a:gd name="connsiteX3" fmla="*/ 1945993 w 2480606"/>
              <a:gd name="connsiteY3" fmla="*/ 2138453 h 2138453"/>
              <a:gd name="connsiteX4" fmla="*/ 534613 w 2480606"/>
              <a:gd name="connsiteY4" fmla="*/ 2138453 h 2138453"/>
              <a:gd name="connsiteX5" fmla="*/ 0 w 2480606"/>
              <a:gd name="connsiteY5" fmla="*/ 1069227 h 21384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80606" h="2138453">
                <a:moveTo>
                  <a:pt x="534613" y="0"/>
                </a:moveTo>
                <a:lnTo>
                  <a:pt x="1945993" y="0"/>
                </a:lnTo>
                <a:lnTo>
                  <a:pt x="2480606" y="1069227"/>
                </a:lnTo>
                <a:lnTo>
                  <a:pt x="1945993" y="2138453"/>
                </a:lnTo>
                <a:lnTo>
                  <a:pt x="534613" y="2138453"/>
                </a:lnTo>
                <a:lnTo>
                  <a:pt x="0" y="106922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9" name="图片占位符 8"/>
          <p:cNvSpPr>
            <a:spLocks noGrp="1"/>
          </p:cNvSpPr>
          <p:nvPr>
            <p:ph type="pic" sz="quarter" idx="12"/>
          </p:nvPr>
        </p:nvSpPr>
        <p:spPr>
          <a:xfrm>
            <a:off x="7815919" y="1883657"/>
            <a:ext cx="2480606" cy="2138453"/>
          </a:xfrm>
          <a:custGeom>
            <a:avLst/>
            <a:gdLst>
              <a:gd name="connsiteX0" fmla="*/ 534613 w 2480606"/>
              <a:gd name="connsiteY0" fmla="*/ 0 h 2138453"/>
              <a:gd name="connsiteX1" fmla="*/ 1945993 w 2480606"/>
              <a:gd name="connsiteY1" fmla="*/ 0 h 2138453"/>
              <a:gd name="connsiteX2" fmla="*/ 2480606 w 2480606"/>
              <a:gd name="connsiteY2" fmla="*/ 1069227 h 2138453"/>
              <a:gd name="connsiteX3" fmla="*/ 1945993 w 2480606"/>
              <a:gd name="connsiteY3" fmla="*/ 2138453 h 2138453"/>
              <a:gd name="connsiteX4" fmla="*/ 534613 w 2480606"/>
              <a:gd name="connsiteY4" fmla="*/ 2138453 h 2138453"/>
              <a:gd name="connsiteX5" fmla="*/ 0 w 2480606"/>
              <a:gd name="connsiteY5" fmla="*/ 1069227 h 21384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80606" h="2138453">
                <a:moveTo>
                  <a:pt x="534613" y="0"/>
                </a:moveTo>
                <a:lnTo>
                  <a:pt x="1945993" y="0"/>
                </a:lnTo>
                <a:lnTo>
                  <a:pt x="2480606" y="1069227"/>
                </a:lnTo>
                <a:lnTo>
                  <a:pt x="1945993" y="2138453"/>
                </a:lnTo>
                <a:lnTo>
                  <a:pt x="534613" y="2138453"/>
                </a:lnTo>
                <a:lnTo>
                  <a:pt x="0" y="106922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0">
        <p14:doors dir="vert"/>
      </p:transition>
    </mc:Choice>
    <mc:Fallback>
      <p:transition spd="slow" advTm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9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 userDrawn="1"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字魂59号-创粗黑" panose="00000500000000000000" pitchFamily="2" charset="-122"/>
                <a:ea typeface="字魂59号-创粗黑" panose="00000500000000000000" pitchFamily="2" charset="-122"/>
                <a:sym typeface="+mn-ea"/>
              </a:rPr>
              <a:t>感谢您下载包图网平台上提供的</a:t>
            </a:r>
            <a:r>
              <a:rPr lang="en-US" altLang="zh-CN" sz="300" dirty="0">
                <a:solidFill>
                  <a:schemeClr val="bg1">
                    <a:alpha val="0"/>
                  </a:schemeClr>
                </a:solidFill>
                <a:latin typeface="字魂59号-创粗黑" panose="00000500000000000000" pitchFamily="2" charset="-122"/>
                <a:ea typeface="字魂59号-创粗黑" panose="00000500000000000000" pitchFamily="2" charset="-122"/>
                <a:sym typeface="+mn-ea"/>
              </a:rPr>
              <a:t>PPT</a:t>
            </a:r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字魂59号-创粗黑" panose="00000500000000000000" pitchFamily="2" charset="-122"/>
                <a:ea typeface="字魂59号-创粗黑" panose="00000500000000000000" pitchFamily="2" charset="-122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  <a:endParaRPr lang="zh-CN" altLang="en-US" sz="300" dirty="0">
              <a:solidFill>
                <a:schemeClr val="bg1">
                  <a:alpha val="0"/>
                </a:schemeClr>
              </a:solidFill>
              <a:latin typeface="字魂59号-创粗黑" panose="00000500000000000000" pitchFamily="2" charset="-122"/>
              <a:ea typeface="字魂59号-创粗黑" panose="00000500000000000000" pitchFamily="2" charset="-122"/>
              <a:sym typeface="+mn-ea"/>
            </a:endParaRPr>
          </a:p>
          <a:p>
            <a:r>
              <a:rPr lang="en-US" altLang="zh-CN" sz="600" dirty="0">
                <a:solidFill>
                  <a:schemeClr val="bg1">
                    <a:alpha val="0"/>
                  </a:schemeClr>
                </a:solidFill>
                <a:latin typeface="字魂59号-创粗黑" panose="00000500000000000000" pitchFamily="2" charset="-122"/>
                <a:ea typeface="字魂59号-创粗黑" panose="00000500000000000000" pitchFamily="2" charset="-122"/>
                <a:sym typeface="+mn-ea"/>
              </a:rPr>
              <a:t>ibaotu.com</a:t>
            </a:r>
            <a:endParaRPr lang="en-US" altLang="zh-CN" sz="600" dirty="0">
              <a:solidFill>
                <a:schemeClr val="bg1">
                  <a:alpha val="0"/>
                </a:schemeClr>
              </a:solidFill>
              <a:latin typeface="字魂59号-创粗黑" panose="00000500000000000000" pitchFamily="2" charset="-122"/>
              <a:ea typeface="字魂59号-创粗黑" panose="00000500000000000000" pitchFamily="2" charset="-122"/>
              <a:sym typeface="+mn-e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>
    <mc:Choice xmlns:p14="http://schemas.microsoft.com/office/powerpoint/2010/main" Requires="p14">
      <p:transition spd="slow" p14:dur="1400" advTm="0">
        <p14:doors dir="vert"/>
      </p:transition>
    </mc:Choice>
    <mc:Fallback>
      <p:transition spd="slow" advTm="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4.xml"/><Relationship Id="rId4" Type="http://schemas.openxmlformats.org/officeDocument/2006/relationships/image" Target="../media/image2.png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2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8.xml"/><Relationship Id="rId4" Type="http://schemas.openxmlformats.org/officeDocument/2006/relationships/image" Target="../media/image2.png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0" y="2103755"/>
            <a:ext cx="1195133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000" b="1" dirty="0">
                <a:latin typeface="微软雅黑" panose="020B0503020204020204" charset="-122"/>
                <a:ea typeface="微软雅黑" panose="020B0503020204020204" charset="-122"/>
                <a:cs typeface="+mn-ea"/>
                <a:sym typeface="字魂59号-创粗黑" panose="00000500000000000000" pitchFamily="2" charset="-122"/>
              </a:rPr>
              <a:t>项目路演</a:t>
            </a:r>
            <a:r>
              <a:rPr lang="en-US" altLang="zh-CN" sz="4000" b="1" dirty="0">
                <a:latin typeface="微软雅黑" panose="020B0503020204020204" charset="-122"/>
                <a:ea typeface="微软雅黑" panose="020B0503020204020204" charset="-122"/>
                <a:cs typeface="+mn-ea"/>
                <a:sym typeface="字魂59号-创粗黑" panose="00000500000000000000" pitchFamily="2" charset="-122"/>
              </a:rPr>
              <a:t>PPT</a:t>
            </a:r>
            <a:r>
              <a:rPr lang="zh-CN" altLang="en-US" sz="4000" b="1" dirty="0">
                <a:latin typeface="微软雅黑" panose="020B0503020204020204" charset="-122"/>
                <a:ea typeface="微软雅黑" panose="020B0503020204020204" charset="-122"/>
                <a:cs typeface="+mn-ea"/>
                <a:sym typeface="字魂59号-创粗黑" panose="00000500000000000000" pitchFamily="2" charset="-122"/>
              </a:rPr>
              <a:t>相关要求</a:t>
            </a:r>
            <a:endParaRPr lang="zh-CN" altLang="en-US" sz="4000" b="1" dirty="0">
              <a:latin typeface="微软雅黑" panose="020B0503020204020204" charset="-122"/>
              <a:ea typeface="微软雅黑" panose="020B0503020204020204" charset="-122"/>
              <a:cs typeface="+mn-ea"/>
              <a:sym typeface="字魂59号-创粗黑" panose="00000500000000000000" pitchFamily="2" charset="-122"/>
            </a:endParaRP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43" y="4589890"/>
            <a:ext cx="1188236" cy="169194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0"/>
    </mc:Choice>
    <mc:Fallback>
      <p:transition spd="slow" advTm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16" name="灯片编号占位符 1"/>
          <p:cNvSpPr>
            <a:spLocks noGrp="1"/>
          </p:cNvSpPr>
          <p:nvPr>
            <p:custDataLst>
              <p:tags r:id="rId1"/>
            </p:custDataLst>
          </p:nvPr>
        </p:nvSpPr>
        <p:spPr>
          <a:xfrm>
            <a:off x="10725150" y="6356350"/>
            <a:ext cx="857250" cy="365125"/>
          </a:xfr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cxnSp>
        <p:nvCxnSpPr>
          <p:cNvPr id="8" name="直接连接符 7"/>
          <p:cNvCxnSpPr/>
          <p:nvPr>
            <p:custDataLst>
              <p:tags r:id="rId2"/>
            </p:custDataLst>
          </p:nvPr>
        </p:nvCxnSpPr>
        <p:spPr>
          <a:xfrm>
            <a:off x="1804086" y="949986"/>
            <a:ext cx="9951147" cy="0"/>
          </a:xfrm>
          <a:prstGeom prst="line">
            <a:avLst/>
          </a:prstGeom>
          <a:ln w="6350">
            <a:solidFill>
              <a:srgbClr val="5957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图片 8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0" y="6612846"/>
            <a:ext cx="12193200" cy="245154"/>
          </a:xfrm>
          <a:prstGeom prst="rect">
            <a:avLst/>
          </a:prstGeom>
        </p:spPr>
      </p:pic>
      <p:sp>
        <p:nvSpPr>
          <p:cNvPr id="7" name="灯片编号占位符 1"/>
          <p:cNvSpPr>
            <a:spLocks noGrp="1"/>
          </p:cNvSpPr>
          <p:nvPr>
            <p:custDataLst>
              <p:tags r:id="rId5"/>
            </p:custDataLst>
          </p:nvPr>
        </p:nvSpPr>
        <p:spPr>
          <a:xfrm>
            <a:off x="10897870" y="6247765"/>
            <a:ext cx="857250" cy="365125"/>
          </a:xfr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594995" y="1003300"/>
            <a:ext cx="11228705" cy="55695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>
              <a:lnSpc>
                <a:spcPct val="120000"/>
              </a:lnSpc>
            </a:pP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苗圃、孵化期项目路演须知：</a:t>
            </a:r>
            <a:endParaRPr lang="zh-CN" altLang="en-US" sz="200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algn="l">
              <a:lnSpc>
                <a:spcPct val="120000"/>
              </a:lnSpc>
            </a:pP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</a:t>
            </a:r>
            <a:r>
              <a:rPr lang="en-US" altLang="zh-CN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1.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路演总时长</a:t>
            </a:r>
            <a:r>
              <a:rPr lang="en-US" altLang="zh-CN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12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分钟，其中申请人讲述商业计划书</a:t>
            </a:r>
            <a:r>
              <a:rPr lang="en-US" altLang="zh-CN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7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分钟，问答环节</a:t>
            </a:r>
            <a:r>
              <a:rPr lang="en-US" altLang="zh-CN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5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分钟</a:t>
            </a:r>
            <a:endParaRPr lang="zh-CN" altLang="en-US" sz="200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lvl="1" algn="l">
              <a:lnSpc>
                <a:spcPct val="120000"/>
              </a:lnSpc>
            </a:pPr>
            <a:r>
              <a:rPr lang="en-US" altLang="zh-CN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2.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团队能力及港籍人员情况（</a:t>
            </a:r>
            <a:r>
              <a:rPr lang="en-US" altLang="zh-CN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1-3P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，含团队核心成员介绍，团队香港居民情况，香港居民占比等，需与股东及员工社保缴纳一致，澳门、台湾及外籍人员可参照执行）</a:t>
            </a:r>
            <a:endParaRPr lang="en-US" altLang="zh-CN" sz="200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lvl="1" algn="l">
              <a:lnSpc>
                <a:spcPct val="120000"/>
              </a:lnSpc>
            </a:pPr>
            <a:r>
              <a:rPr lang="en-US" altLang="zh-CN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3.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企业资质</a:t>
            </a:r>
            <a:r>
              <a:rPr lang="en-US" altLang="zh-CN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3-5P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（要求详见苗圃、孵化类项目创新企业评分标准）</a:t>
            </a:r>
            <a:endParaRPr lang="zh-CN" altLang="en-US" sz="200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lvl="1" algn="l">
              <a:lnSpc>
                <a:spcPct val="120000"/>
              </a:lnSpc>
            </a:pPr>
            <a:r>
              <a:rPr lang="en-US" altLang="zh-CN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4.技术能力3-5P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（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要求详见苗圃、孵化类项目创新企业评分标准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）</a:t>
            </a:r>
            <a:endParaRPr lang="zh-CN" altLang="en-US" sz="200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lvl="1" algn="l">
              <a:lnSpc>
                <a:spcPct val="120000"/>
              </a:lnSpc>
            </a:pPr>
            <a:r>
              <a:rPr lang="en-US" altLang="zh-CN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5.市场能力3-5P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（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要求详见苗圃、孵化类项目创新企业评分标准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）</a:t>
            </a:r>
            <a:endParaRPr lang="zh-CN" altLang="en-US" sz="200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lvl="1" algn="l">
              <a:lnSpc>
                <a:spcPct val="120000"/>
              </a:lnSpc>
            </a:pPr>
            <a:r>
              <a:rPr lang="en-US" altLang="zh-CN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6.项目可行性</a:t>
            </a:r>
            <a:r>
              <a:rPr lang="en-US" altLang="zh-CN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1-3P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（要求详见苗圃、孵化类项目创新企业评分标准）</a:t>
            </a:r>
            <a:endParaRPr lang="en-US" altLang="zh-CN" sz="200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lvl="1" algn="l">
              <a:lnSpc>
                <a:spcPct val="120000"/>
              </a:lnSpc>
            </a:pPr>
            <a:r>
              <a:rPr lang="en-US" altLang="zh-CN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7.财务情况3-5P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（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要求详见苗圃、孵化类项目创新企业评分标准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，需与审计报告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（若有）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一致</a:t>
            </a:r>
            <a:endParaRPr lang="zh-CN" altLang="en-US" sz="200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lvl="1" algn="l">
              <a:lnSpc>
                <a:spcPct val="120000"/>
              </a:lnSpc>
            </a:pPr>
            <a:r>
              <a:rPr lang="en-US" altLang="zh-CN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8.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其他亮点</a:t>
            </a:r>
            <a:r>
              <a:rPr lang="en-US" altLang="zh-CN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1-2P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（若有）</a:t>
            </a:r>
            <a:endParaRPr lang="zh-CN" altLang="en-US" sz="200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lvl="1" algn="l">
              <a:lnSpc>
                <a:spcPct val="120000"/>
              </a:lnSpc>
            </a:pPr>
            <a:r>
              <a:rPr lang="en-US" altLang="zh-CN" sz="2000">
                <a:highlight>
                  <a:srgbClr val="FFFF00"/>
                </a:highligh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9.</a:t>
            </a:r>
            <a:r>
              <a:rPr lang="zh-CN" altLang="en-US" sz="2000">
                <a:highlight>
                  <a:srgbClr val="FFFF00"/>
                </a:highligh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苗圃期团队建议具体阐述内地公司与香港主体（如有）的分工，明确内地主体后续发展的路径及设想</a:t>
            </a:r>
            <a:endParaRPr lang="zh-CN" altLang="en-US" sz="2000">
              <a:highlight>
                <a:srgbClr val="FFFF00"/>
              </a:highligh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lvl="1" algn="l">
              <a:lnSpc>
                <a:spcPct val="120000"/>
              </a:lnSpc>
            </a:pPr>
            <a:endParaRPr lang="zh-CN" altLang="en-US" sz="200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lvl="1" algn="l">
              <a:lnSpc>
                <a:spcPct val="120000"/>
              </a:lnSpc>
            </a:pP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上述内容为参考模版，企业</a:t>
            </a:r>
            <a:r>
              <a:rPr lang="en-US" altLang="zh-CN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/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团队可根据项目自身情况进行变更</a:t>
            </a:r>
            <a:endParaRPr lang="en-US" altLang="zh-CN" sz="200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endParaRPr lang="en-US" altLang="zh-CN" sz="20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0"/>
    </mc:Choice>
    <mc:Fallback>
      <p:transition spd="slow" advTm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16" name="灯片编号占位符 1"/>
          <p:cNvSpPr>
            <a:spLocks noGrp="1"/>
          </p:cNvSpPr>
          <p:nvPr>
            <p:custDataLst>
              <p:tags r:id="rId1"/>
            </p:custDataLst>
          </p:nvPr>
        </p:nvSpPr>
        <p:spPr>
          <a:xfrm>
            <a:off x="10725150" y="6356350"/>
            <a:ext cx="857250" cy="365125"/>
          </a:xfr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cxnSp>
        <p:nvCxnSpPr>
          <p:cNvPr id="8" name="直接连接符 7"/>
          <p:cNvCxnSpPr/>
          <p:nvPr>
            <p:custDataLst>
              <p:tags r:id="rId2"/>
            </p:custDataLst>
          </p:nvPr>
        </p:nvCxnSpPr>
        <p:spPr>
          <a:xfrm>
            <a:off x="1804086" y="949986"/>
            <a:ext cx="9951147" cy="0"/>
          </a:xfrm>
          <a:prstGeom prst="line">
            <a:avLst/>
          </a:prstGeom>
          <a:ln w="6350">
            <a:solidFill>
              <a:srgbClr val="5957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图片 8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0" y="6612846"/>
            <a:ext cx="12193200" cy="245154"/>
          </a:xfrm>
          <a:prstGeom prst="rect">
            <a:avLst/>
          </a:prstGeom>
        </p:spPr>
      </p:pic>
      <p:sp>
        <p:nvSpPr>
          <p:cNvPr id="7" name="灯片编号占位符 1"/>
          <p:cNvSpPr>
            <a:spLocks noGrp="1"/>
          </p:cNvSpPr>
          <p:nvPr>
            <p:custDataLst>
              <p:tags r:id="rId5"/>
            </p:custDataLst>
          </p:nvPr>
        </p:nvSpPr>
        <p:spPr>
          <a:xfrm>
            <a:off x="10897870" y="6247765"/>
            <a:ext cx="857250" cy="365125"/>
          </a:xfr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848360" y="1003300"/>
            <a:ext cx="10975340" cy="55695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>
              <a:lnSpc>
                <a:spcPct val="120000"/>
              </a:lnSpc>
            </a:pP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加速期项目路演须知：</a:t>
            </a:r>
            <a:endParaRPr lang="zh-CN" altLang="en-US" sz="200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lvl="1" algn="l">
              <a:lnSpc>
                <a:spcPct val="120000"/>
              </a:lnSpc>
            </a:pPr>
            <a:r>
              <a:rPr lang="en-US" altLang="zh-CN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1.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路演总时长</a:t>
            </a:r>
            <a:r>
              <a:rPr lang="en-US" altLang="zh-CN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12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分钟，其中申请人讲述商业计划书</a:t>
            </a:r>
            <a:r>
              <a:rPr lang="en-US" altLang="zh-CN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7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分钟，问答环节</a:t>
            </a:r>
            <a:r>
              <a:rPr lang="en-US" altLang="zh-CN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5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分钟</a:t>
            </a:r>
            <a:endParaRPr lang="zh-CN" altLang="en-US" sz="200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lvl="1" algn="l">
              <a:lnSpc>
                <a:spcPct val="120000"/>
              </a:lnSpc>
            </a:pPr>
            <a:r>
              <a:rPr lang="en-US" altLang="zh-CN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2.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团队能力及港籍人员情况（</a:t>
            </a:r>
            <a:r>
              <a:rPr lang="en-US" altLang="zh-CN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1-3P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，含团队核心成员介绍，股东中香港永久居民情况，团队中香港居民情况，香港居民占比等，需与入驻申请表、员工社保缴纳情况一致，澳门、台湾及外籍人员可参照执行）</a:t>
            </a:r>
            <a:endParaRPr lang="en-US" altLang="zh-CN" sz="200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lvl="1" algn="l">
              <a:lnSpc>
                <a:spcPct val="120000"/>
              </a:lnSpc>
            </a:pPr>
            <a:r>
              <a:rPr lang="en-US" altLang="zh-CN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3.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企业资质</a:t>
            </a:r>
            <a:r>
              <a:rPr lang="en-US" altLang="zh-CN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3-5P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（要求详见加速期创新企业评分标准）</a:t>
            </a:r>
            <a:endParaRPr lang="zh-CN" altLang="en-US" sz="200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lvl="1" algn="l">
              <a:lnSpc>
                <a:spcPct val="120000"/>
              </a:lnSpc>
            </a:pPr>
            <a:r>
              <a:rPr lang="en-US" altLang="zh-CN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4.产品及创新性</a:t>
            </a:r>
            <a:r>
              <a:rPr lang="en-US" altLang="zh-CN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3-5P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（要求详见加速期创新企业评分标准）</a:t>
            </a:r>
            <a:endParaRPr lang="zh-CN" altLang="en-US" sz="200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lvl="1" algn="l">
              <a:lnSpc>
                <a:spcPct val="120000"/>
              </a:lnSpc>
            </a:pPr>
            <a:r>
              <a:rPr lang="en-US" altLang="zh-CN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5.商业价值</a:t>
            </a:r>
            <a:r>
              <a:rPr lang="en-US" altLang="zh-CN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3-5P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（要求详见加速期创新企业评分标准）</a:t>
            </a:r>
            <a:endParaRPr lang="zh-CN" altLang="en-US" sz="200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lvl="1" algn="l">
              <a:lnSpc>
                <a:spcPct val="120000"/>
              </a:lnSpc>
            </a:pPr>
            <a:r>
              <a:rPr lang="en-US" altLang="zh-CN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6.财务情况3-5P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（要求详见加速期创新企业评分标准，需与审计报告一致（若有）</a:t>
            </a:r>
            <a:endParaRPr lang="zh-CN" altLang="en-US" sz="200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lvl="1" algn="l">
              <a:lnSpc>
                <a:spcPct val="120000"/>
              </a:lnSpc>
            </a:pPr>
            <a:r>
              <a:rPr lang="en-US" altLang="zh-CN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7.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其他亮点</a:t>
            </a:r>
            <a:r>
              <a:rPr lang="en-US" altLang="zh-CN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1-2P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（若有）</a:t>
            </a:r>
            <a:endParaRPr lang="zh-CN" altLang="en-US" sz="200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lvl="1" algn="l">
              <a:lnSpc>
                <a:spcPct val="120000"/>
              </a:lnSpc>
            </a:pPr>
            <a:r>
              <a:rPr lang="en-US" altLang="zh-CN" sz="2000">
                <a:highlight>
                  <a:srgbClr val="FFFF00"/>
                </a:highligh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8.</a:t>
            </a:r>
            <a:r>
              <a:rPr lang="zh-CN" altLang="en-US" sz="2000">
                <a:highlight>
                  <a:srgbClr val="FFFF00"/>
                </a:highligh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建议具体阐述内地公司与香港主体（如有）的分工，明确内地主体后续发展的路径及设想</a:t>
            </a:r>
            <a:endParaRPr lang="zh-CN" altLang="en-US" sz="2000">
              <a:highlight>
                <a:srgbClr val="FFFF00"/>
              </a:highligh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lvl="1" algn="l">
              <a:lnSpc>
                <a:spcPct val="120000"/>
              </a:lnSpc>
            </a:pPr>
            <a:endParaRPr lang="zh-CN" altLang="en-US" sz="200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lvl="1" algn="l">
              <a:lnSpc>
                <a:spcPct val="120000"/>
              </a:lnSpc>
            </a:pPr>
            <a:r>
              <a:rPr lang="en-US" altLang="zh-CN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上述内容为参考模版，企业</a:t>
            </a:r>
            <a:r>
              <a:rPr lang="en-US" altLang="zh-CN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/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团队可根据项目自身情况进行变更</a:t>
            </a:r>
            <a:endParaRPr lang="en-US" altLang="zh-CN" sz="200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lvl="1" algn="l">
              <a:lnSpc>
                <a:spcPct val="120000"/>
              </a:lnSpc>
            </a:pPr>
            <a:endParaRPr lang="en-US" altLang="zh-CN" sz="20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endParaRPr lang="en-US" altLang="zh-CN" sz="20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0"/>
    </mc:Choice>
    <mc:Fallback>
      <p:transition spd="slow" advTm="0"/>
    </mc:Fallback>
  </mc:AlternateContent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ISPRING_PRESENTATION_TITLE" val="PowerPoint 演示文稿"/>
  <p:tag name="ISPRING_SCORM_RATE_SLIDES" val="0"/>
  <p:tag name="ISPRING_SCORM_RATE_QUIZZES" val="0"/>
  <p:tag name="ISPRING_SCORM_PASSING_SCORE" val="0.000000"/>
  <p:tag name="ISPRING_ULTRA_SCORM_COURSE_ID" val="E8B6CC04-537C-470D-B004-4B0C77A20DDE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Repository"/>
  <p:tag name="ISPRING_OUTPUT_FOLDER" val="D:\ppt\第九批\493280"/>
  <p:tag name="ISPRING_FIRST_PUBLISH" val="1"/>
  <p:tag name="KSO_WPP_MARK_KEY" val="570e007a-f9e3-485e-b439-7f50d43464b9"/>
  <p:tag name="COMMONDATA" val="eyJoZGlkIjoiZWU1ODkzMmMzNGJiOGUzZDM0ZGQ2Y2ZjNWFmMDI2OTcifQ=="/>
  <p:tag name="commondata" val="eyJoZGlkIjoiMTY3NTU4MTBmMDgzOWQyZWFhNWYxN2EzNTVlYmFhOWQifQ=="/>
</p:tagLst>
</file>

<file path=ppt/theme/theme1.xml><?xml version="1.0" encoding="utf-8"?>
<a:theme xmlns:a="http://schemas.openxmlformats.org/drawingml/2006/main" name="包图主题2">
  <a:themeElements>
    <a:clrScheme name="自定义 328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DE5000"/>
      </a:accent1>
      <a:accent2>
        <a:srgbClr val="595959"/>
      </a:accent2>
      <a:accent3>
        <a:srgbClr val="DE5000"/>
      </a:accent3>
      <a:accent4>
        <a:srgbClr val="595959"/>
      </a:accent4>
      <a:accent5>
        <a:srgbClr val="DE5000"/>
      </a:accent5>
      <a:accent6>
        <a:srgbClr val="595959"/>
      </a:accent6>
      <a:hlink>
        <a:srgbClr val="DE5000"/>
      </a:hlink>
      <a:folHlink>
        <a:srgbClr val="BFBFBF"/>
      </a:folHlink>
    </a:clrScheme>
    <a:fontScheme name="deuoikz0">
      <a:majorFont>
        <a:latin typeface="字魂59号-创粗黑"/>
        <a:ea typeface="字魂59号-创粗黑"/>
        <a:cs typeface=""/>
      </a:majorFont>
      <a:minorFont>
        <a:latin typeface="字魂59号-创粗黑"/>
        <a:ea typeface="字魂59号-创粗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包图主题2</Template>
  <TotalTime>0</TotalTime>
  <Words>748</Words>
  <Application>WPS 演示</Application>
  <PresentationFormat>宽屏</PresentationFormat>
  <Paragraphs>34</Paragraphs>
  <Slides>3</Slides>
  <Notes>9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2" baseType="lpstr">
      <vt:lpstr>Arial</vt:lpstr>
      <vt:lpstr>宋体</vt:lpstr>
      <vt:lpstr>Wingdings</vt:lpstr>
      <vt:lpstr>字魂59号-创粗黑</vt:lpstr>
      <vt:lpstr>黑体</vt:lpstr>
      <vt:lpstr>微软雅黑</vt:lpstr>
      <vt:lpstr>楷体</vt:lpstr>
      <vt:lpstr>Arial Unicode MS</vt:lpstr>
      <vt:lpstr>包图主题2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WIN7</dc:creator>
  <cp:lastModifiedBy>旅途、</cp:lastModifiedBy>
  <cp:revision>1140</cp:revision>
  <cp:lastPrinted>2023-05-06T01:10:00Z</cp:lastPrinted>
  <dcterms:created xsi:type="dcterms:W3CDTF">2017-08-18T03:02:00Z</dcterms:created>
  <dcterms:modified xsi:type="dcterms:W3CDTF">2025-12-30T01:27:59Z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2052-12.1.0.24034</vt:lpwstr>
  </property>
  <property fmtid="{D5CDD505-2E9C-101B-9397-08002B2CF9AE}" pid="3" name="ICV">
    <vt:lpwstr>232970EA6CDD4A2988D193D3D62A7A1F_13</vt:lpwstr>
  </property>
</Properties>
</file>